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8"/>
  </p:notesMasterIdLst>
  <p:handoutMasterIdLst>
    <p:handoutMasterId r:id="rId29"/>
  </p:handoutMasterIdLst>
  <p:sldIdLst>
    <p:sldId id="256" r:id="rId5"/>
    <p:sldId id="257" r:id="rId6"/>
    <p:sldId id="258" r:id="rId7"/>
    <p:sldId id="266" r:id="rId8"/>
    <p:sldId id="259" r:id="rId9"/>
    <p:sldId id="260" r:id="rId10"/>
    <p:sldId id="261" r:id="rId11"/>
    <p:sldId id="268" r:id="rId12"/>
    <p:sldId id="271" r:id="rId13"/>
    <p:sldId id="272" r:id="rId14"/>
    <p:sldId id="273" r:id="rId15"/>
    <p:sldId id="275" r:id="rId16"/>
    <p:sldId id="276" r:id="rId17"/>
    <p:sldId id="274" r:id="rId18"/>
    <p:sldId id="281" r:id="rId19"/>
    <p:sldId id="282" r:id="rId20"/>
    <p:sldId id="283" r:id="rId21"/>
    <p:sldId id="284" r:id="rId22"/>
    <p:sldId id="287" r:id="rId23"/>
    <p:sldId id="285" r:id="rId24"/>
    <p:sldId id="286" r:id="rId25"/>
    <p:sldId id="279"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60" d="100"/>
          <a:sy n="60" d="100"/>
        </p:scale>
        <p:origin x="242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6C3D2F-5A05-4596-A225-FC14565701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39C051B-F26C-4470-B56C-092B4E1C4C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E9A1B5-1BE4-4CD6-80C4-143959F034D3}" type="datetimeFigureOut">
              <a:rPr lang="en-US" smtClean="0"/>
              <a:t>12/21/2021</a:t>
            </a:fld>
            <a:endParaRPr lang="en-US" dirty="0"/>
          </a:p>
        </p:txBody>
      </p:sp>
      <p:sp>
        <p:nvSpPr>
          <p:cNvPr id="4" name="Footer Placeholder 3">
            <a:extLst>
              <a:ext uri="{FF2B5EF4-FFF2-40B4-BE49-F238E27FC236}">
                <a16:creationId xmlns:a16="http://schemas.microsoft.com/office/drawing/2014/main" id="{CD59DB8B-3A1C-4291-8A97-C19C5D31C3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E6310B9-42FE-4FE9-8C0B-5C7382DBB0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FCFFF0-B784-4FE7-8A38-F89DE294F830}" type="slidenum">
              <a:rPr lang="en-US" smtClean="0"/>
              <a:t>‹#›</a:t>
            </a:fld>
            <a:endParaRPr lang="en-US" dirty="0"/>
          </a:p>
        </p:txBody>
      </p:sp>
    </p:spTree>
    <p:extLst>
      <p:ext uri="{BB962C8B-B14F-4D97-AF65-F5344CB8AC3E}">
        <p14:creationId xmlns:p14="http://schemas.microsoft.com/office/powerpoint/2010/main" val="2101566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6120A-21AF-4F12-ABAA-66A70823631B}" type="datetimeFigureOut">
              <a:rPr lang="en-US" smtClean="0"/>
              <a:t>12/21/2021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C672F-171E-46DC-915C-C7BCF99F5C42}" type="slidenum">
              <a:rPr lang="en-US" smtClean="0"/>
              <a:t>‹#›</a:t>
            </a:fld>
            <a:endParaRPr lang="en-US" dirty="0"/>
          </a:p>
        </p:txBody>
      </p:sp>
    </p:spTree>
    <p:extLst>
      <p:ext uri="{BB962C8B-B14F-4D97-AF65-F5344CB8AC3E}">
        <p14:creationId xmlns:p14="http://schemas.microsoft.com/office/powerpoint/2010/main" val="195849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EF63B152-7103-4FFE-90AC-D94EB7F44A7E}" type="datetimeFigureOut">
              <a:rPr lang="en-US" smtClean="0"/>
              <a:t>12/21/2021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99DD5A9-4EF1-497E-92EF-2D23CF305E03}"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524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16221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338359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286961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EF63B152-7103-4FFE-90AC-D94EB7F44A7E}" type="datetimeFigureOut">
              <a:rPr lang="en-US" smtClean="0"/>
              <a:t>12/21/2021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99DD5A9-4EF1-497E-92EF-2D23CF305E03}"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131944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270027440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558323575"/>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2849935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3B152-7103-4FFE-90AC-D94EB7F44A7E}" type="datetimeFigureOut">
              <a:rPr lang="en-US" smtClean="0"/>
              <a:t>12/21/2021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61635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EF63B152-7103-4FFE-90AC-D94EB7F44A7E}" type="datetimeFigureOut">
              <a:rPr lang="en-US" smtClean="0"/>
              <a:t>12/21/2021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299DD5A9-4EF1-497E-92EF-2D23CF305E03}"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863721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EF63B152-7103-4FFE-90AC-D94EB7F44A7E}" type="datetimeFigureOut">
              <a:rPr lang="en-US" smtClean="0"/>
              <a:t>12/21/2021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299DD5A9-4EF1-497E-92EF-2D23CF305E03}" type="slidenum">
              <a:rPr lang="en-US" smtClean="0"/>
              <a:t>‹#›</a:t>
            </a:fld>
            <a:endParaRPr lang="en-US" dirty="0"/>
          </a:p>
        </p:txBody>
      </p:sp>
    </p:spTree>
    <p:extLst>
      <p:ext uri="{BB962C8B-B14F-4D97-AF65-F5344CB8AC3E}">
        <p14:creationId xmlns:p14="http://schemas.microsoft.com/office/powerpoint/2010/main" val="753837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EF63B152-7103-4FFE-90AC-D94EB7F44A7E}" type="datetimeFigureOut">
              <a:rPr lang="en-US" smtClean="0"/>
              <a:t>12/21/2021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99DD5A9-4EF1-497E-92EF-2D23CF305E03}"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8072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88DD-3717-47D0-B979-D111D81B46AA}"/>
              </a:ext>
            </a:extLst>
          </p:cNvPr>
          <p:cNvSpPr>
            <a:spLocks noGrp="1"/>
          </p:cNvSpPr>
          <p:nvPr>
            <p:ph type="ctrTitle"/>
          </p:nvPr>
        </p:nvSpPr>
        <p:spPr>
          <a:xfrm>
            <a:off x="1078523" y="1098388"/>
            <a:ext cx="10318418" cy="4394988"/>
          </a:xfrm>
        </p:spPr>
        <p:txBody>
          <a:bodyPr/>
          <a:lstStyle/>
          <a:p>
            <a:r>
              <a:rPr lang="en-US" sz="2800" dirty="0" smtClean="0">
                <a:solidFill>
                  <a:schemeClr val="accent1"/>
                </a:solidFill>
                <a:latin typeface="Bodoni MT" panose="02070603080606020203" pitchFamily="18" charset="0"/>
              </a:rPr>
              <a:t/>
            </a:r>
            <a:br>
              <a:rPr lang="en-US" sz="2800" dirty="0" smtClean="0">
                <a:solidFill>
                  <a:schemeClr val="accent1"/>
                </a:solidFill>
                <a:latin typeface="Bodoni MT" panose="02070603080606020203" pitchFamily="18" charset="0"/>
              </a:rPr>
            </a:br>
            <a:r>
              <a:rPr lang="en-US" sz="2800" dirty="0">
                <a:solidFill>
                  <a:schemeClr val="accent1"/>
                </a:solidFill>
                <a:latin typeface="Bodoni MT" panose="02070603080606020203" pitchFamily="18" charset="0"/>
              </a:rPr>
              <a:t/>
            </a:r>
            <a:br>
              <a:rPr lang="en-US" sz="2800" dirty="0">
                <a:solidFill>
                  <a:schemeClr val="accent1"/>
                </a:solidFill>
                <a:latin typeface="Bodoni MT" panose="02070603080606020203" pitchFamily="18" charset="0"/>
              </a:rPr>
            </a:br>
            <a:r>
              <a:rPr lang="en-US" sz="2800" dirty="0">
                <a:solidFill>
                  <a:schemeClr val="accent1"/>
                </a:solidFill>
                <a:latin typeface="Bodoni MT" panose="02070603080606020203" pitchFamily="18" charset="0"/>
              </a:rPr>
              <a:t/>
            </a:r>
            <a:br>
              <a:rPr lang="en-US" sz="2800" dirty="0">
                <a:solidFill>
                  <a:schemeClr val="accent1"/>
                </a:solidFill>
                <a:latin typeface="Bodoni MT" panose="02070603080606020203" pitchFamily="18" charset="0"/>
              </a:rPr>
            </a:br>
            <a:r>
              <a:rPr lang="en-US" sz="2800" dirty="0" smtClean="0">
                <a:solidFill>
                  <a:schemeClr val="tx2">
                    <a:lumMod val="50000"/>
                    <a:lumOff val="50000"/>
                  </a:schemeClr>
                </a:solidFill>
                <a:latin typeface="Bodoni MT" panose="02070603080606020203" pitchFamily="18" charset="0"/>
              </a:rPr>
              <a:t>RVR&amp;JC COLLEGE OF </a:t>
            </a:r>
            <a:br>
              <a:rPr lang="en-US" sz="2800" dirty="0" smtClean="0">
                <a:solidFill>
                  <a:schemeClr val="tx2">
                    <a:lumMod val="50000"/>
                    <a:lumOff val="50000"/>
                  </a:schemeClr>
                </a:solidFill>
                <a:latin typeface="Bodoni MT" panose="02070603080606020203" pitchFamily="18" charset="0"/>
              </a:rPr>
            </a:br>
            <a:r>
              <a:rPr lang="en-US" sz="2800" dirty="0" err="1" smtClean="0">
                <a:solidFill>
                  <a:schemeClr val="tx2">
                    <a:lumMod val="50000"/>
                    <a:lumOff val="50000"/>
                  </a:schemeClr>
                </a:solidFill>
                <a:latin typeface="Bodoni MT" panose="02070603080606020203" pitchFamily="18" charset="0"/>
              </a:rPr>
              <a:t>ENGINEERIng</a:t>
            </a:r>
            <a:r>
              <a:rPr lang="en-US" sz="2800" dirty="0" smtClean="0">
                <a:solidFill>
                  <a:schemeClr val="tx2">
                    <a:lumMod val="50000"/>
                    <a:lumOff val="50000"/>
                  </a:schemeClr>
                </a:solidFill>
                <a:latin typeface="Bodoni MT" panose="02070603080606020203" pitchFamily="18" charset="0"/>
              </a:rPr>
              <a:t/>
            </a:r>
            <a:br>
              <a:rPr lang="en-US" sz="2800" dirty="0" smtClean="0">
                <a:solidFill>
                  <a:schemeClr val="tx2">
                    <a:lumMod val="50000"/>
                    <a:lumOff val="50000"/>
                  </a:schemeClr>
                </a:solidFill>
                <a:latin typeface="Bodoni MT" panose="02070603080606020203" pitchFamily="18" charset="0"/>
              </a:rPr>
            </a:br>
            <a:r>
              <a:rPr lang="en-US" sz="2800" dirty="0" smtClean="0">
                <a:solidFill>
                  <a:schemeClr val="tx2">
                    <a:lumMod val="50000"/>
                    <a:lumOff val="50000"/>
                  </a:schemeClr>
                </a:solidFill>
                <a:latin typeface="Bodoni MT" panose="02070603080606020203" pitchFamily="18" charset="0"/>
              </a:rPr>
              <a:t/>
            </a:r>
            <a:br>
              <a:rPr lang="en-US" sz="2800" dirty="0" smtClean="0">
                <a:solidFill>
                  <a:schemeClr val="tx2">
                    <a:lumMod val="50000"/>
                    <a:lumOff val="50000"/>
                  </a:schemeClr>
                </a:solidFill>
                <a:latin typeface="Bodoni MT" panose="02070603080606020203" pitchFamily="18" charset="0"/>
              </a:rPr>
            </a:br>
            <a:r>
              <a:rPr lang="en-US" sz="2800" dirty="0" smtClean="0">
                <a:solidFill>
                  <a:schemeClr val="tx2">
                    <a:lumMod val="50000"/>
                    <a:lumOff val="50000"/>
                  </a:schemeClr>
                </a:solidFill>
                <a:latin typeface="Bodoni MT" panose="02070603080606020203" pitchFamily="18" charset="0"/>
              </a:rPr>
              <a:t/>
            </a:r>
            <a:br>
              <a:rPr lang="en-US" sz="2800" dirty="0" smtClean="0">
                <a:solidFill>
                  <a:schemeClr val="tx2">
                    <a:lumMod val="50000"/>
                    <a:lumOff val="50000"/>
                  </a:schemeClr>
                </a:solidFill>
                <a:latin typeface="Bodoni MT" panose="02070603080606020203" pitchFamily="18" charset="0"/>
              </a:rPr>
            </a:br>
            <a:r>
              <a:rPr lang="en-US" sz="2800" dirty="0">
                <a:solidFill>
                  <a:schemeClr val="accent1"/>
                </a:solidFill>
                <a:latin typeface="Bodoni MT" panose="02070603080606020203" pitchFamily="18" charset="0"/>
              </a:rPr>
              <a:t/>
            </a:r>
            <a:br>
              <a:rPr lang="en-US" sz="2800" dirty="0">
                <a:solidFill>
                  <a:schemeClr val="accent1"/>
                </a:solidFill>
                <a:latin typeface="Bodoni MT" panose="02070603080606020203" pitchFamily="18" charset="0"/>
              </a:rPr>
            </a:br>
            <a:r>
              <a:rPr lang="en-US" sz="2800" dirty="0" smtClean="0">
                <a:solidFill>
                  <a:schemeClr val="accent1"/>
                </a:solidFill>
                <a:latin typeface="Bodoni MT" panose="02070603080606020203" pitchFamily="18" charset="0"/>
              </a:rPr>
              <a:t/>
            </a:r>
            <a:br>
              <a:rPr lang="en-US" sz="2800" dirty="0" smtClean="0">
                <a:solidFill>
                  <a:schemeClr val="accent1"/>
                </a:solidFill>
                <a:latin typeface="Bodoni MT" panose="02070603080606020203" pitchFamily="18" charset="0"/>
              </a:rPr>
            </a:br>
            <a:r>
              <a:rPr lang="en-US" sz="2800" dirty="0">
                <a:solidFill>
                  <a:schemeClr val="accent1"/>
                </a:solidFill>
                <a:latin typeface="Bodoni MT" panose="02070603080606020203" pitchFamily="18" charset="0"/>
              </a:rPr>
              <a:t/>
            </a:r>
            <a:br>
              <a:rPr lang="en-US" sz="2800" dirty="0">
                <a:solidFill>
                  <a:schemeClr val="accent1"/>
                </a:solidFill>
                <a:latin typeface="Bodoni MT" panose="02070603080606020203" pitchFamily="18" charset="0"/>
              </a:rPr>
            </a:br>
            <a:r>
              <a:rPr lang="en-US" sz="2800" dirty="0" smtClean="0">
                <a:solidFill>
                  <a:schemeClr val="accent1"/>
                </a:solidFill>
                <a:latin typeface="Bodoni MT" panose="02070603080606020203" pitchFamily="18" charset="0"/>
              </a:rPr>
              <a:t/>
            </a:r>
            <a:br>
              <a:rPr lang="en-US" sz="2800" dirty="0" smtClean="0">
                <a:solidFill>
                  <a:schemeClr val="accent1"/>
                </a:solidFill>
                <a:latin typeface="Bodoni MT" panose="02070603080606020203" pitchFamily="18" charset="0"/>
              </a:rPr>
            </a:br>
            <a:r>
              <a:rPr lang="en-US" sz="2800" dirty="0">
                <a:solidFill>
                  <a:schemeClr val="accent1"/>
                </a:solidFill>
                <a:latin typeface="Bodoni MT" panose="02070603080606020203" pitchFamily="18" charset="0"/>
              </a:rPr>
              <a:t/>
            </a:r>
            <a:br>
              <a:rPr lang="en-US" sz="2800" dirty="0">
                <a:solidFill>
                  <a:schemeClr val="accent1"/>
                </a:solidFill>
                <a:latin typeface="Bodoni MT" panose="02070603080606020203" pitchFamily="18" charset="0"/>
              </a:rPr>
            </a:br>
            <a:r>
              <a:rPr lang="en-US" sz="2800" dirty="0">
                <a:solidFill>
                  <a:schemeClr val="accent1"/>
                </a:solidFill>
                <a:latin typeface="Bodoni MT" panose="02070603080606020203" pitchFamily="18" charset="0"/>
              </a:rPr>
              <a:t/>
            </a:r>
            <a:br>
              <a:rPr lang="en-US" sz="2800" dirty="0">
                <a:solidFill>
                  <a:schemeClr val="accent1"/>
                </a:solidFill>
                <a:latin typeface="Bodoni MT" panose="02070603080606020203" pitchFamily="18" charset="0"/>
              </a:rPr>
            </a:br>
            <a:r>
              <a:rPr lang="en-US" sz="4400" dirty="0" smtClean="0">
                <a:latin typeface="Bodoni MT" panose="02070603080606020203" pitchFamily="18" charset="0"/>
              </a:rPr>
              <a:t>Mini-project</a:t>
            </a:r>
            <a:br>
              <a:rPr lang="en-US" sz="4400" dirty="0" smtClean="0">
                <a:latin typeface="Bodoni MT" panose="02070603080606020203" pitchFamily="18" charset="0"/>
              </a:rPr>
            </a:br>
            <a:r>
              <a:rPr lang="en-US" sz="4400" dirty="0" smtClean="0">
                <a:latin typeface="Arial Rounded MT Bold" panose="020F0704030504030204" pitchFamily="34" charset="0"/>
              </a:rPr>
              <a:t>ONLINE-ORGANIC-VEG</a:t>
            </a:r>
            <a:br>
              <a:rPr lang="en-US" sz="4400" dirty="0" smtClean="0">
                <a:latin typeface="Arial Rounded MT Bold" panose="020F0704030504030204" pitchFamily="34" charset="0"/>
              </a:rPr>
            </a:br>
            <a:r>
              <a:rPr lang="en-US" sz="4400" dirty="0" smtClean="0">
                <a:latin typeface="Arial Rounded MT Bold" panose="020F0704030504030204" pitchFamily="34" charset="0"/>
              </a:rPr>
              <a:t> MART</a:t>
            </a:r>
            <a:br>
              <a:rPr lang="en-US" sz="4400" dirty="0" smtClean="0">
                <a:latin typeface="Arial Rounded MT Bold" panose="020F0704030504030204" pitchFamily="34" charset="0"/>
              </a:rPr>
            </a:br>
            <a:endParaRPr lang="en-US" sz="8000" dirty="0">
              <a:latin typeface="Arial Rounded MT Bold" panose="020F0704030504030204" pitchFamily="34" charset="0"/>
            </a:endParaRPr>
          </a:p>
        </p:txBody>
      </p:sp>
      <p:sp>
        <p:nvSpPr>
          <p:cNvPr id="5" name="AutoShape 4" descr="YouthFest-201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920" y="1558833"/>
            <a:ext cx="2838993" cy="2508069"/>
          </a:xfrm>
          <a:prstGeom prst="rect">
            <a:avLst/>
          </a:prstGeom>
        </p:spPr>
      </p:pic>
    </p:spTree>
    <p:extLst>
      <p:ext uri="{BB962C8B-B14F-4D97-AF65-F5344CB8AC3E}">
        <p14:creationId xmlns:p14="http://schemas.microsoft.com/office/powerpoint/2010/main" val="1957017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7966" y="322217"/>
            <a:ext cx="7010400" cy="523220"/>
          </a:xfrm>
          <a:prstGeom prst="rect">
            <a:avLst/>
          </a:prstGeom>
          <a:noFill/>
        </p:spPr>
        <p:txBody>
          <a:bodyPr wrap="square" rtlCol="0">
            <a:spAutoFit/>
          </a:bodyPr>
          <a:lstStyle/>
          <a:p>
            <a:r>
              <a:rPr lang="en-IN" sz="2800" dirty="0" smtClean="0">
                <a:latin typeface="Bodoni MT" panose="02070603080606020203" pitchFamily="18" charset="0"/>
              </a:rPr>
              <a:t>SAMPLE APPLICATION CODE</a:t>
            </a:r>
            <a:endParaRPr lang="en-IN" sz="2800" dirty="0">
              <a:latin typeface="Bodoni MT" panose="02070603080606020203"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65464" y="1158946"/>
            <a:ext cx="6008913" cy="542544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287588" y="1158946"/>
            <a:ext cx="5695406" cy="5489121"/>
          </a:xfrm>
          <a:prstGeom prst="rect">
            <a:avLst/>
          </a:prstGeom>
        </p:spPr>
      </p:pic>
    </p:spTree>
    <p:extLst>
      <p:ext uri="{BB962C8B-B14F-4D97-AF65-F5344CB8AC3E}">
        <p14:creationId xmlns:p14="http://schemas.microsoft.com/office/powerpoint/2010/main" val="940095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749729"/>
          </a:xfrm>
        </p:spPr>
        <p:txBody>
          <a:bodyPr>
            <a:normAutofit/>
          </a:bodyPr>
          <a:lstStyle/>
          <a:p>
            <a:r>
              <a:rPr lang="en-IN" sz="3600" dirty="0" smtClean="0">
                <a:latin typeface="Bodoni MT" panose="02070603080606020203" pitchFamily="18" charset="0"/>
              </a:rPr>
              <a:t>SCREEN SHOTS OF IMPLEMENATATION</a:t>
            </a:r>
            <a:endParaRPr lang="en-IN" sz="3600" dirty="0">
              <a:latin typeface="Bodoni MT" panose="02070603080606020203" pitchFamily="18" charset="0"/>
            </a:endParaRPr>
          </a:p>
        </p:txBody>
      </p:sp>
      <p:sp>
        <p:nvSpPr>
          <p:cNvPr id="3" name="Right Arrow 2"/>
          <p:cNvSpPr/>
          <p:nvPr/>
        </p:nvSpPr>
        <p:spPr>
          <a:xfrm>
            <a:off x="1001485" y="2670181"/>
            <a:ext cx="583474" cy="49817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689462" y="2429691"/>
            <a:ext cx="4127863" cy="1477328"/>
          </a:xfrm>
          <a:prstGeom prst="rect">
            <a:avLst/>
          </a:prstGeom>
          <a:noFill/>
        </p:spPr>
        <p:txBody>
          <a:bodyPr wrap="square" rtlCol="0">
            <a:spAutoFit/>
          </a:bodyPr>
          <a:lstStyle/>
          <a:p>
            <a:r>
              <a:rPr lang="en-IN" dirty="0" smtClean="0"/>
              <a:t>INDEX PAGE: MOBILE VIEW</a:t>
            </a:r>
          </a:p>
          <a:p>
            <a:endParaRPr lang="en-IN" dirty="0"/>
          </a:p>
          <a:p>
            <a:r>
              <a:rPr lang="en-IN" dirty="0" smtClean="0"/>
              <a:t>Mobile view of our project represents the responsiveness of the website.</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187" y="1062445"/>
            <a:ext cx="2838995" cy="5207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6379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966652" y="1271452"/>
            <a:ext cx="548640" cy="48463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515292" y="1329102"/>
            <a:ext cx="3378925" cy="369332"/>
          </a:xfrm>
          <a:prstGeom prst="rect">
            <a:avLst/>
          </a:prstGeom>
          <a:noFill/>
        </p:spPr>
        <p:txBody>
          <a:bodyPr wrap="square" rtlCol="0">
            <a:spAutoFit/>
          </a:bodyPr>
          <a:lstStyle/>
          <a:p>
            <a:r>
              <a:rPr lang="en-IN" dirty="0" smtClean="0"/>
              <a:t>INDEX PAGE: DESKTOP VIEW</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57" y="199970"/>
            <a:ext cx="6313714" cy="2850969"/>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966652" y="4693920"/>
            <a:ext cx="548640" cy="523407"/>
          </a:xfrm>
          <a:prstGeom prst="rightArrow">
            <a:avLst>
              <a:gd name="adj1" fmla="val 50000"/>
              <a:gd name="adj2" fmla="val 4841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515292" y="4796637"/>
            <a:ext cx="2464526" cy="369332"/>
          </a:xfrm>
          <a:prstGeom prst="rect">
            <a:avLst/>
          </a:prstGeom>
          <a:noFill/>
        </p:spPr>
        <p:txBody>
          <a:bodyPr wrap="square" rtlCol="0">
            <a:spAutoFit/>
          </a:bodyPr>
          <a:lstStyle/>
          <a:p>
            <a:r>
              <a:rPr lang="en-IN" dirty="0" smtClean="0"/>
              <a:t>CATEGORICAL VIEW:</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057" y="3544389"/>
            <a:ext cx="6313714" cy="2968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5519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Arrow 1"/>
          <p:cNvSpPr/>
          <p:nvPr/>
        </p:nvSpPr>
        <p:spPr>
          <a:xfrm>
            <a:off x="10302240" y="728951"/>
            <a:ext cx="539931" cy="531223"/>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7332617" y="809897"/>
            <a:ext cx="2969623" cy="369332"/>
          </a:xfrm>
          <a:prstGeom prst="rect">
            <a:avLst/>
          </a:prstGeom>
          <a:noFill/>
        </p:spPr>
        <p:txBody>
          <a:bodyPr wrap="square" rtlCol="0">
            <a:spAutoFit/>
          </a:bodyPr>
          <a:lstStyle/>
          <a:p>
            <a:r>
              <a:rPr lang="en-IN" dirty="0" smtClean="0"/>
              <a:t>FRUITS VIEW ON DESKTOP</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864" y="474072"/>
            <a:ext cx="5573485" cy="2904853"/>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2161902" y="3964577"/>
            <a:ext cx="574765" cy="55734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736667" y="4058586"/>
            <a:ext cx="2834641" cy="369332"/>
          </a:xfrm>
          <a:prstGeom prst="rect">
            <a:avLst/>
          </a:prstGeom>
          <a:noFill/>
        </p:spPr>
        <p:txBody>
          <a:bodyPr wrap="square" rtlCol="0">
            <a:spAutoFit/>
          </a:bodyPr>
          <a:lstStyle/>
          <a:p>
            <a:r>
              <a:rPr lang="en-IN" dirty="0" smtClean="0"/>
              <a:t>FRUITS VIEW ON MOBILE</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617" y="1741714"/>
            <a:ext cx="3086100" cy="5003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5974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149531" y="1280160"/>
            <a:ext cx="653143" cy="47897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002971" y="1334979"/>
            <a:ext cx="1793966" cy="369332"/>
          </a:xfrm>
          <a:prstGeom prst="rect">
            <a:avLst/>
          </a:prstGeom>
          <a:noFill/>
        </p:spPr>
        <p:txBody>
          <a:bodyPr wrap="square" rtlCol="0">
            <a:spAutoFit/>
          </a:bodyPr>
          <a:lstStyle/>
          <a:p>
            <a:r>
              <a:rPr lang="en-IN" dirty="0" smtClean="0"/>
              <a:t>SIGNUP VIEW</a:t>
            </a:r>
            <a:endParaRPr lang="en-IN" dirty="0"/>
          </a:p>
        </p:txBody>
      </p:sp>
      <p:sp>
        <p:nvSpPr>
          <p:cNvPr id="4" name="Right Arrow 3"/>
          <p:cNvSpPr/>
          <p:nvPr/>
        </p:nvSpPr>
        <p:spPr>
          <a:xfrm>
            <a:off x="1149531" y="4267200"/>
            <a:ext cx="653143" cy="45284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002971" y="4308957"/>
            <a:ext cx="1628503" cy="369332"/>
          </a:xfrm>
          <a:prstGeom prst="rect">
            <a:avLst/>
          </a:prstGeom>
          <a:noFill/>
        </p:spPr>
        <p:txBody>
          <a:bodyPr wrap="square" rtlCol="0">
            <a:spAutoFit/>
          </a:bodyPr>
          <a:lstStyle/>
          <a:p>
            <a:r>
              <a:rPr lang="en-IN" dirty="0" smtClean="0"/>
              <a:t>LOGIN VIEW</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34606"/>
            <a:ext cx="6455500" cy="293940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256" y="3754484"/>
            <a:ext cx="6455501" cy="2904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9147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410788" y="1132225"/>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551611" y="896983"/>
            <a:ext cx="1654629" cy="923330"/>
          </a:xfrm>
          <a:prstGeom prst="rect">
            <a:avLst/>
          </a:prstGeom>
          <a:noFill/>
        </p:spPr>
        <p:txBody>
          <a:bodyPr wrap="square" rtlCol="0">
            <a:spAutoFit/>
          </a:bodyPr>
          <a:lstStyle/>
          <a:p>
            <a:r>
              <a:rPr lang="en-IN" dirty="0" smtClean="0"/>
              <a:t>When given credentials are wrong</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434" y="333102"/>
            <a:ext cx="5913120" cy="2741023"/>
          </a:xfrm>
          <a:prstGeom prst="rect">
            <a:avLst/>
          </a:prstGeom>
        </p:spPr>
      </p:pic>
      <p:sp>
        <p:nvSpPr>
          <p:cNvPr id="5" name="Right Arrow 4"/>
          <p:cNvSpPr/>
          <p:nvPr/>
        </p:nvSpPr>
        <p:spPr>
          <a:xfrm>
            <a:off x="1410788" y="4437127"/>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24811" y="4520641"/>
            <a:ext cx="2162772" cy="369332"/>
          </a:xfrm>
          <a:prstGeom prst="rect">
            <a:avLst/>
          </a:prstGeom>
        </p:spPr>
        <p:txBody>
          <a:bodyPr wrap="none">
            <a:spAutoFit/>
          </a:bodyPr>
          <a:lstStyle/>
          <a:p>
            <a:r>
              <a:rPr lang="en-IN" dirty="0" smtClean="0"/>
              <a:t>After successful login</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434" y="3509553"/>
            <a:ext cx="5913120" cy="2927823"/>
          </a:xfrm>
          <a:prstGeom prst="rect">
            <a:avLst/>
          </a:prstGeom>
        </p:spPr>
      </p:pic>
    </p:spTree>
    <p:extLst>
      <p:ext uri="{BB962C8B-B14F-4D97-AF65-F5344CB8AC3E}">
        <p14:creationId xmlns:p14="http://schemas.microsoft.com/office/powerpoint/2010/main" val="1546944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079862" y="3354976"/>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897043" y="3396733"/>
            <a:ext cx="830164" cy="369332"/>
          </a:xfrm>
          <a:prstGeom prst="rect">
            <a:avLst/>
          </a:prstGeom>
        </p:spPr>
        <p:txBody>
          <a:bodyPr wrap="none">
            <a:spAutoFit/>
          </a:bodyPr>
          <a:lstStyle/>
          <a:p>
            <a:r>
              <a:rPr lang="en-IN" dirty="0" smtClean="0"/>
              <a:t>CART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1" y="696684"/>
            <a:ext cx="8543108" cy="5769429"/>
          </a:xfrm>
          <a:prstGeom prst="rect">
            <a:avLst/>
          </a:prstGeom>
          <a:ln>
            <a:noFill/>
          </a:ln>
          <a:effectLst>
            <a:softEdge rad="112500"/>
          </a:effectLst>
        </p:spPr>
      </p:pic>
    </p:spTree>
    <p:extLst>
      <p:ext uri="{BB962C8B-B14F-4D97-AF65-F5344CB8AC3E}">
        <p14:creationId xmlns:p14="http://schemas.microsoft.com/office/powerpoint/2010/main" val="286075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166948" y="3111136"/>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706880" y="2875894"/>
            <a:ext cx="1664238" cy="923330"/>
          </a:xfrm>
          <a:prstGeom prst="rect">
            <a:avLst/>
          </a:prstGeom>
        </p:spPr>
        <p:txBody>
          <a:bodyPr wrap="none">
            <a:spAutoFit/>
          </a:bodyPr>
          <a:lstStyle/>
          <a:p>
            <a:r>
              <a:rPr lang="en-IN" dirty="0" smtClean="0"/>
              <a:t>Before </a:t>
            </a:r>
          </a:p>
          <a:p>
            <a:r>
              <a:rPr lang="en-IN" dirty="0" smtClean="0"/>
              <a:t>Confirming the </a:t>
            </a:r>
          </a:p>
          <a:p>
            <a:r>
              <a:rPr lang="en-IN" dirty="0" smtClean="0"/>
              <a:t>Payment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765" y="507274"/>
            <a:ext cx="7654834" cy="5521234"/>
          </a:xfrm>
          <a:prstGeom prst="rect">
            <a:avLst/>
          </a:prstGeom>
          <a:ln>
            <a:noFill/>
          </a:ln>
          <a:effectLst>
            <a:softEdge rad="112500"/>
          </a:effectLst>
        </p:spPr>
      </p:pic>
    </p:spTree>
    <p:extLst>
      <p:ext uri="{BB962C8B-B14F-4D97-AF65-F5344CB8AC3E}">
        <p14:creationId xmlns:p14="http://schemas.microsoft.com/office/powerpoint/2010/main" val="773957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166948" y="3111136"/>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785257" y="3014393"/>
            <a:ext cx="1576251" cy="646331"/>
          </a:xfrm>
          <a:prstGeom prst="rect">
            <a:avLst/>
          </a:prstGeom>
        </p:spPr>
        <p:txBody>
          <a:bodyPr wrap="square">
            <a:spAutoFit/>
          </a:bodyPr>
          <a:lstStyle/>
          <a:p>
            <a:r>
              <a:rPr lang="en-IN" dirty="0" smtClean="0"/>
              <a:t>Checkout form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85" y="844731"/>
            <a:ext cx="7565813" cy="4990012"/>
          </a:xfrm>
          <a:prstGeom prst="rect">
            <a:avLst/>
          </a:prstGeom>
          <a:ln>
            <a:noFill/>
          </a:ln>
          <a:effectLst>
            <a:softEdge rad="112500"/>
          </a:effectLst>
        </p:spPr>
      </p:pic>
    </p:spTree>
    <p:extLst>
      <p:ext uri="{BB962C8B-B14F-4D97-AF65-F5344CB8AC3E}">
        <p14:creationId xmlns:p14="http://schemas.microsoft.com/office/powerpoint/2010/main" val="3065399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6880" y="2747945"/>
            <a:ext cx="2089033" cy="369332"/>
          </a:xfrm>
          <a:prstGeom prst="rect">
            <a:avLst/>
          </a:prstGeom>
        </p:spPr>
        <p:txBody>
          <a:bodyPr wrap="none">
            <a:spAutoFit/>
          </a:bodyPr>
          <a:lstStyle/>
          <a:p>
            <a:r>
              <a:rPr lang="en-IN" dirty="0" smtClean="0"/>
              <a:t>Confirmation popup</a:t>
            </a:r>
            <a:endParaRPr lang="en-IN" dirty="0"/>
          </a:p>
        </p:txBody>
      </p:sp>
      <p:sp>
        <p:nvSpPr>
          <p:cNvPr id="3" name="Right Arrow 2"/>
          <p:cNvSpPr/>
          <p:nvPr/>
        </p:nvSpPr>
        <p:spPr>
          <a:xfrm>
            <a:off x="1166948" y="2706188"/>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650" y="391886"/>
            <a:ext cx="7428413" cy="5965371"/>
          </a:xfrm>
          <a:prstGeom prst="rect">
            <a:avLst/>
          </a:prstGeom>
          <a:ln>
            <a:noFill/>
          </a:ln>
          <a:effectLst>
            <a:softEdge rad="112500"/>
          </a:effectLst>
        </p:spPr>
      </p:pic>
    </p:spTree>
    <p:extLst>
      <p:ext uri="{BB962C8B-B14F-4D97-AF65-F5344CB8AC3E}">
        <p14:creationId xmlns:p14="http://schemas.microsoft.com/office/powerpoint/2010/main" val="293769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E078-3CB3-4D1F-8E4E-75C6D5DA8D1A}"/>
              </a:ext>
            </a:extLst>
          </p:cNvPr>
          <p:cNvSpPr>
            <a:spLocks noGrp="1"/>
          </p:cNvSpPr>
          <p:nvPr>
            <p:ph type="title"/>
          </p:nvPr>
        </p:nvSpPr>
        <p:spPr>
          <a:xfrm>
            <a:off x="1089134" y="818606"/>
            <a:ext cx="10893973" cy="827314"/>
          </a:xfrm>
        </p:spPr>
        <p:txBody>
          <a:bodyPr>
            <a:normAutofit/>
          </a:bodyPr>
          <a:lstStyle/>
          <a:p>
            <a:r>
              <a:rPr lang="en-US" sz="4000" dirty="0" smtClean="0">
                <a:latin typeface="Bodoni MT" panose="02070603080606020203" pitchFamily="18" charset="0"/>
              </a:rPr>
              <a:t>             PROBLEM STATEMENT</a:t>
            </a:r>
            <a:endParaRPr lang="en-US" sz="4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6797BDE5-A8BD-4286-8221-21664A41BD79}"/>
              </a:ext>
            </a:extLst>
          </p:cNvPr>
          <p:cNvSpPr>
            <a:spLocks noGrp="1"/>
          </p:cNvSpPr>
          <p:nvPr>
            <p:ph idx="1"/>
          </p:nvPr>
        </p:nvSpPr>
        <p:spPr>
          <a:xfrm>
            <a:off x="1251678" y="1558835"/>
            <a:ext cx="10178322" cy="8098972"/>
          </a:xfrm>
        </p:spPr>
        <p:txBody>
          <a:bodyPr>
            <a:normAutofit/>
          </a:bodyPr>
          <a:lstStyle/>
          <a:p>
            <a:pPr marL="0" indent="0">
              <a:buNone/>
            </a:pPr>
            <a:endParaRPr lang="en-US" dirty="0" smtClean="0"/>
          </a:p>
          <a:p>
            <a:pPr marL="0" indent="0">
              <a:buNone/>
            </a:pPr>
            <a:r>
              <a:rPr lang="en-US" dirty="0" smtClean="0"/>
              <a:t>Organic veg mart is a project which aims to provide fresh and organic vegies for it’s </a:t>
            </a:r>
            <a:r>
              <a:rPr lang="en-US" dirty="0" smtClean="0"/>
              <a:t>customers</a:t>
            </a:r>
            <a:r>
              <a:rPr lang="en-US" dirty="0" smtClean="0"/>
              <a:t>. Making this store available in online helps customers to buy their items straight away from their </a:t>
            </a:r>
            <a:r>
              <a:rPr lang="en-US" dirty="0" smtClean="0"/>
              <a:t>place. </a:t>
            </a:r>
            <a:r>
              <a:rPr lang="en-IN" dirty="0" smtClean="0"/>
              <a:t>Here </a:t>
            </a:r>
            <a:r>
              <a:rPr lang="en-IN" dirty="0"/>
              <a:t>in this project the key roles are played by Admin and </a:t>
            </a:r>
            <a:r>
              <a:rPr lang="en-IN" dirty="0" smtClean="0"/>
              <a:t>User. The </a:t>
            </a:r>
            <a:r>
              <a:rPr lang="en-IN" dirty="0"/>
              <a:t>whole process of this Online Organic Veg Mart is mentioned below</a:t>
            </a:r>
            <a:r>
              <a:rPr lang="en-IN" dirty="0" smtClean="0"/>
              <a:t>. </a:t>
            </a:r>
            <a:endParaRPr lang="en-IN"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04040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166948" y="3111136"/>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831969" y="3152893"/>
            <a:ext cx="1568763" cy="369332"/>
          </a:xfrm>
          <a:prstGeom prst="rect">
            <a:avLst/>
          </a:prstGeom>
        </p:spPr>
        <p:txBody>
          <a:bodyPr wrap="none">
            <a:spAutoFit/>
          </a:bodyPr>
          <a:lstStyle/>
          <a:p>
            <a:r>
              <a:rPr lang="en-IN" dirty="0" smtClean="0"/>
              <a:t>Feedback </a:t>
            </a:r>
            <a:r>
              <a:rPr lang="en-IN" dirty="0"/>
              <a:t>form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229" y="600892"/>
            <a:ext cx="7646125" cy="5486400"/>
          </a:xfrm>
          <a:prstGeom prst="rect">
            <a:avLst/>
          </a:prstGeom>
          <a:ln>
            <a:noFill/>
          </a:ln>
          <a:effectLst>
            <a:softEdge rad="112500"/>
          </a:effectLst>
        </p:spPr>
      </p:pic>
    </p:spTree>
    <p:extLst>
      <p:ext uri="{BB962C8B-B14F-4D97-AF65-F5344CB8AC3E}">
        <p14:creationId xmlns:p14="http://schemas.microsoft.com/office/powerpoint/2010/main" val="968867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166948" y="3111136"/>
            <a:ext cx="539932" cy="45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906566" y="3014393"/>
            <a:ext cx="1705916" cy="646331"/>
          </a:xfrm>
          <a:prstGeom prst="rect">
            <a:avLst/>
          </a:prstGeom>
        </p:spPr>
        <p:txBody>
          <a:bodyPr wrap="none">
            <a:spAutoFit/>
          </a:bodyPr>
          <a:lstStyle/>
          <a:p>
            <a:r>
              <a:rPr lang="en-IN" dirty="0" smtClean="0"/>
              <a:t>After submitting</a:t>
            </a:r>
          </a:p>
          <a:p>
            <a:r>
              <a:rPr lang="en-IN" dirty="0" smtClean="0"/>
              <a:t>Feedback </a:t>
            </a:r>
            <a:r>
              <a:rPr lang="en-IN" dirty="0"/>
              <a:t>form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726" y="452846"/>
            <a:ext cx="8011885" cy="6078583"/>
          </a:xfrm>
          <a:prstGeom prst="rect">
            <a:avLst/>
          </a:prstGeom>
          <a:ln>
            <a:noFill/>
          </a:ln>
          <a:effectLst>
            <a:softEdge rad="112500"/>
          </a:effectLst>
        </p:spPr>
      </p:pic>
    </p:spTree>
    <p:extLst>
      <p:ext uri="{BB962C8B-B14F-4D97-AF65-F5344CB8AC3E}">
        <p14:creationId xmlns:p14="http://schemas.microsoft.com/office/powerpoint/2010/main" val="1197978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644434"/>
            <a:ext cx="10178321" cy="661851"/>
          </a:xfrm>
        </p:spPr>
        <p:txBody>
          <a:bodyPr>
            <a:normAutofit/>
          </a:bodyPr>
          <a:lstStyle/>
          <a:p>
            <a:r>
              <a:rPr lang="en-IN" sz="4000" dirty="0" smtClean="0">
                <a:latin typeface="Bodoni MT" panose="02070603080606020203" pitchFamily="18" charset="0"/>
              </a:rPr>
              <a:t>                    CONCLUSION</a:t>
            </a:r>
            <a:endParaRPr lang="en-IN" sz="4000" dirty="0">
              <a:latin typeface="Bodoni MT" panose="02070603080606020203" pitchFamily="18" charset="0"/>
            </a:endParaRPr>
          </a:p>
        </p:txBody>
      </p:sp>
      <p:sp>
        <p:nvSpPr>
          <p:cNvPr id="3" name="Content Placeholder 2"/>
          <p:cNvSpPr>
            <a:spLocks noGrp="1"/>
          </p:cNvSpPr>
          <p:nvPr>
            <p:ph idx="1"/>
          </p:nvPr>
        </p:nvSpPr>
        <p:spPr>
          <a:xfrm>
            <a:off x="1628503" y="1375954"/>
            <a:ext cx="9727474" cy="4206240"/>
          </a:xfrm>
        </p:spPr>
        <p:txBody>
          <a:bodyPr/>
          <a:lstStyle/>
          <a:p>
            <a:pPr marL="0" indent="0">
              <a:buNone/>
            </a:pPr>
            <a:r>
              <a:rPr lang="en-IN" dirty="0" smtClean="0"/>
              <a:t> </a:t>
            </a:r>
          </a:p>
          <a:p>
            <a:pPr>
              <a:buFont typeface="Wingdings" panose="05000000000000000000" pitchFamily="2" charset="2"/>
              <a:buChar char="Ø"/>
            </a:pPr>
            <a:r>
              <a:rPr lang="en-IN" dirty="0" smtClean="0"/>
              <a:t>Online shopping is the best method for shopping our essential needs especially in this pandemic situations but we have to be care full while shopping online. So, only by your essential groceries at certified online stores. Be cautious with fraudulent messages/calls during the payment process. </a:t>
            </a:r>
          </a:p>
          <a:p>
            <a:pPr marL="0" indent="0">
              <a:buNone/>
            </a:pPr>
            <a:r>
              <a:rPr lang="en-IN" dirty="0" smtClean="0"/>
              <a:t>  </a:t>
            </a:r>
          </a:p>
          <a:p>
            <a:pPr marL="0" indent="0">
              <a:buNone/>
            </a:pPr>
            <a:endParaRPr lang="en-IN" dirty="0" smtClean="0"/>
          </a:p>
          <a:p>
            <a:pPr marL="0" indent="0">
              <a:buNone/>
            </a:pPr>
            <a:r>
              <a:rPr lang="en-IN" dirty="0">
                <a:solidFill>
                  <a:schemeClr val="tx2">
                    <a:lumMod val="50000"/>
                    <a:lumOff val="50000"/>
                  </a:schemeClr>
                </a:solidFill>
                <a:latin typeface="Lucida Handwriting" panose="03010101010101010101" pitchFamily="66" charset="0"/>
              </a:rPr>
              <a:t> </a:t>
            </a:r>
            <a:r>
              <a:rPr lang="en-IN" dirty="0" smtClean="0">
                <a:solidFill>
                  <a:schemeClr val="tx2">
                    <a:lumMod val="50000"/>
                    <a:lumOff val="50000"/>
                  </a:schemeClr>
                </a:solidFill>
                <a:latin typeface="Lucida Handwriting" panose="03010101010101010101" pitchFamily="66" charset="0"/>
              </a:rPr>
              <a:t>                           </a:t>
            </a:r>
            <a:r>
              <a:rPr lang="en-IN" b="1" dirty="0" smtClean="0">
                <a:solidFill>
                  <a:schemeClr val="tx2">
                    <a:lumMod val="50000"/>
                    <a:lumOff val="50000"/>
                  </a:schemeClr>
                </a:solidFill>
                <a:latin typeface="Lucida Handwriting" panose="03010101010101010101" pitchFamily="66" charset="0"/>
              </a:rPr>
              <a:t>EAT HEALTHY TO STAY </a:t>
            </a:r>
            <a:r>
              <a:rPr lang="en-IN" b="1" dirty="0" smtClean="0">
                <a:solidFill>
                  <a:schemeClr val="tx2">
                    <a:lumMod val="50000"/>
                    <a:lumOff val="50000"/>
                  </a:schemeClr>
                </a:solidFill>
                <a:latin typeface="Lucida Handwriting" panose="03010101010101010101" pitchFamily="66" charset="0"/>
              </a:rPr>
              <a:t>HEALTHY </a:t>
            </a:r>
            <a:endParaRPr lang="en-IN" b="1" dirty="0" smtClean="0">
              <a:solidFill>
                <a:schemeClr val="accent4">
                  <a:lumMod val="50000"/>
                </a:schemeClr>
              </a:solidFill>
            </a:endParaRPr>
          </a:p>
          <a:p>
            <a:pPr marL="0" indent="0">
              <a:buNone/>
            </a:pPr>
            <a:r>
              <a:rPr lang="en-IN" b="1" dirty="0">
                <a:solidFill>
                  <a:schemeClr val="accent4">
                    <a:lumMod val="50000"/>
                  </a:schemeClr>
                </a:solidFill>
              </a:rPr>
              <a:t> </a:t>
            </a:r>
            <a:r>
              <a:rPr lang="en-IN" b="1" dirty="0" smtClean="0">
                <a:solidFill>
                  <a:schemeClr val="accent4">
                    <a:lumMod val="50000"/>
                  </a:schemeClr>
                </a:solidFill>
              </a:rPr>
              <a:t>                                  </a:t>
            </a:r>
            <a:r>
              <a:rPr lang="en-IN" sz="3200" b="1" dirty="0" smtClean="0">
                <a:solidFill>
                  <a:schemeClr val="accent4">
                    <a:lumMod val="50000"/>
                  </a:schemeClr>
                </a:solidFill>
                <a:latin typeface="Bodoni MT" panose="02070603080606020203" pitchFamily="18" charset="0"/>
              </a:rPr>
              <a:t>ORGANIC -VEG- MART</a:t>
            </a:r>
            <a:endParaRPr lang="en-IN" sz="3200" b="1" dirty="0">
              <a:solidFill>
                <a:schemeClr val="accent4">
                  <a:lumMod val="50000"/>
                </a:schemeClr>
              </a:solidFill>
              <a:latin typeface="Bodoni MT" panose="02070603080606020203" pitchFamily="18" charset="0"/>
            </a:endParaRPr>
          </a:p>
        </p:txBody>
      </p:sp>
    </p:spTree>
    <p:extLst>
      <p:ext uri="{BB962C8B-B14F-4D97-AF65-F5344CB8AC3E}">
        <p14:creationId xmlns:p14="http://schemas.microsoft.com/office/powerpoint/2010/main" val="2366136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28A3E57F-DE9A-45F6-BEF3-EF8EEA07E065}"/>
              </a:ext>
            </a:extLst>
          </p:cNvPr>
          <p:cNvSpPr>
            <a:spLocks noGrp="1"/>
          </p:cNvSpPr>
          <p:nvPr>
            <p:ph type="title"/>
          </p:nvPr>
        </p:nvSpPr>
        <p:spPr>
          <a:xfrm>
            <a:off x="2802662" y="756357"/>
            <a:ext cx="8187071" cy="1253066"/>
          </a:xfrm>
        </p:spPr>
        <p:txBody>
          <a:bodyPr/>
          <a:lstStyle/>
          <a:p>
            <a:r>
              <a:rPr lang="en-US" dirty="0"/>
              <a:t>Slide Tite</a:t>
            </a:r>
          </a:p>
        </p:txBody>
      </p:sp>
      <p:sp>
        <p:nvSpPr>
          <p:cNvPr id="6" name="TextBox 5">
            <a:extLst>
              <a:ext uri="{FF2B5EF4-FFF2-40B4-BE49-F238E27FC236}">
                <a16:creationId xmlns:a16="http://schemas.microsoft.com/office/drawing/2014/main" id="{51CA1257-66A3-465A-A773-E2D1F421929F}"/>
              </a:ext>
            </a:extLst>
          </p:cNvPr>
          <p:cNvSpPr txBox="1"/>
          <p:nvPr/>
        </p:nvSpPr>
        <p:spPr>
          <a:xfrm>
            <a:off x="2412275" y="2056009"/>
            <a:ext cx="10693823" cy="3231654"/>
          </a:xfrm>
          <a:prstGeom prst="rect">
            <a:avLst/>
          </a:prstGeom>
          <a:noFill/>
        </p:spPr>
        <p:txBody>
          <a:bodyPr wrap="square" rtlCol="0">
            <a:spAutoFit/>
          </a:bodyPr>
          <a:lstStyle/>
          <a:p>
            <a:r>
              <a:rPr lang="en-US" sz="9600" dirty="0" smtClean="0">
                <a:latin typeface="Lucida Handwriting" panose="03010101010101010101" pitchFamily="66" charset="0"/>
              </a:rPr>
              <a:t>THANK YOU</a:t>
            </a:r>
          </a:p>
          <a:p>
            <a:r>
              <a:rPr lang="en-US" sz="2400" dirty="0">
                <a:latin typeface="Lucida Handwriting" panose="03010101010101010101" pitchFamily="66" charset="0"/>
              </a:rPr>
              <a:t> </a:t>
            </a:r>
            <a:r>
              <a:rPr lang="en-US" sz="2400" dirty="0" smtClean="0">
                <a:latin typeface="Lucida Handwriting" panose="03010101010101010101" pitchFamily="66" charset="0"/>
              </a:rPr>
              <a:t>                                                      </a:t>
            </a:r>
            <a:r>
              <a:rPr lang="en-US" sz="2000" dirty="0" smtClean="0">
                <a:latin typeface="Lucida Handwriting" panose="03010101010101010101" pitchFamily="66" charset="0"/>
              </a:rPr>
              <a:t>DONE BY:</a:t>
            </a:r>
          </a:p>
          <a:p>
            <a:r>
              <a:rPr lang="en-US" sz="2000" dirty="0">
                <a:latin typeface="Lucida Handwriting" panose="03010101010101010101" pitchFamily="66" charset="0"/>
              </a:rPr>
              <a:t> </a:t>
            </a:r>
            <a:r>
              <a:rPr lang="en-US" sz="2000" dirty="0" smtClean="0">
                <a:latin typeface="Lucida Handwriting" panose="03010101010101010101" pitchFamily="66" charset="0"/>
              </a:rPr>
              <a:t>                                             </a:t>
            </a:r>
          </a:p>
          <a:p>
            <a:r>
              <a:rPr lang="en-US" sz="2000" dirty="0">
                <a:latin typeface="Lucida Handwriting" panose="03010101010101010101" pitchFamily="66" charset="0"/>
              </a:rPr>
              <a:t> </a:t>
            </a:r>
            <a:r>
              <a:rPr lang="en-US" sz="2000" dirty="0" smtClean="0">
                <a:latin typeface="Lucida Handwriting" panose="03010101010101010101" pitchFamily="66" charset="0"/>
              </a:rPr>
              <a:t>                                             SAMINENI LAVANYA (Y19CB053</a:t>
            </a:r>
            <a:r>
              <a:rPr lang="en-US" sz="2000" dirty="0" smtClean="0">
                <a:latin typeface="Lucida Handwriting" panose="03010101010101010101" pitchFamily="66" charset="0"/>
              </a:rPr>
              <a:t>)</a:t>
            </a:r>
          </a:p>
          <a:p>
            <a:r>
              <a:rPr lang="en-US" sz="2000" dirty="0">
                <a:latin typeface="Lucida Handwriting" panose="03010101010101010101" pitchFamily="66" charset="0"/>
              </a:rPr>
              <a:t> </a:t>
            </a:r>
            <a:r>
              <a:rPr lang="en-US" sz="2000" dirty="0" smtClean="0">
                <a:latin typeface="Lucida Handwriting" panose="03010101010101010101" pitchFamily="66" charset="0"/>
              </a:rPr>
              <a:t>								   POTTI </a:t>
            </a:r>
            <a:r>
              <a:rPr lang="en-US" sz="2000" dirty="0">
                <a:latin typeface="Lucida Handwriting" panose="03010101010101010101" pitchFamily="66" charset="0"/>
              </a:rPr>
              <a:t>HARSHITHA (Y19CB048)</a:t>
            </a:r>
            <a:endParaRPr lang="en-US" sz="2000" dirty="0" smtClean="0">
              <a:latin typeface="Lucida Handwriting" panose="03010101010101010101" pitchFamily="66" charset="0"/>
            </a:endParaRPr>
          </a:p>
          <a:p>
            <a:r>
              <a:rPr lang="en-US" sz="2000" dirty="0">
                <a:latin typeface="Lucida Handwriting" panose="03010101010101010101" pitchFamily="66" charset="0"/>
              </a:rPr>
              <a:t> </a:t>
            </a:r>
            <a:r>
              <a:rPr lang="en-US" sz="2000" dirty="0" smtClean="0">
                <a:latin typeface="Lucida Handwriting" panose="03010101010101010101" pitchFamily="66" charset="0"/>
              </a:rPr>
              <a:t>                                             SHAIK ABDUL AZEEZ (Y19CB054</a:t>
            </a:r>
            <a:r>
              <a:rPr lang="en-US" sz="2400" dirty="0" smtClean="0">
                <a:latin typeface="Lucida Handwriting" panose="03010101010101010101" pitchFamily="66" charset="0"/>
              </a:rPr>
              <a:t>)    </a:t>
            </a:r>
            <a:endParaRPr lang="en-US" sz="2400" dirty="0">
              <a:latin typeface="Lucida Handwriting" panose="03010101010101010101" pitchFamily="66" charset="0"/>
            </a:endParaRPr>
          </a:p>
        </p:txBody>
      </p:sp>
    </p:spTree>
    <p:extLst>
      <p:ext uri="{BB962C8B-B14F-4D97-AF65-F5344CB8AC3E}">
        <p14:creationId xmlns:p14="http://schemas.microsoft.com/office/powerpoint/2010/main" val="1059349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657A-8B7E-4B6C-A10E-806AE7B7F95B}"/>
              </a:ext>
            </a:extLst>
          </p:cNvPr>
          <p:cNvSpPr>
            <a:spLocks noGrp="1"/>
          </p:cNvSpPr>
          <p:nvPr>
            <p:ph type="title"/>
          </p:nvPr>
        </p:nvSpPr>
        <p:spPr>
          <a:xfrm>
            <a:off x="1251678" y="382385"/>
            <a:ext cx="10178322" cy="793272"/>
          </a:xfrm>
        </p:spPr>
        <p:txBody>
          <a:bodyPr>
            <a:normAutofit/>
          </a:bodyPr>
          <a:lstStyle/>
          <a:p>
            <a:r>
              <a:rPr lang="en-US" sz="4000" dirty="0" smtClean="0">
                <a:latin typeface="Bodoni MT" panose="02070603080606020203" pitchFamily="18" charset="0"/>
              </a:rPr>
              <a:t>          SYSTEM REQUIREMENTS</a:t>
            </a:r>
            <a:endParaRPr lang="en-US" sz="4000" dirty="0">
              <a:latin typeface="Bodoni MT" panose="02070603080606020203" pitchFamily="18" charset="0"/>
            </a:endParaRPr>
          </a:p>
        </p:txBody>
      </p:sp>
      <p:sp>
        <p:nvSpPr>
          <p:cNvPr id="3" name="Content Placeholder 2">
            <a:extLst>
              <a:ext uri="{FF2B5EF4-FFF2-40B4-BE49-F238E27FC236}">
                <a16:creationId xmlns:a16="http://schemas.microsoft.com/office/drawing/2014/main" id="{5E50C1E8-A3C4-4E79-8384-A72C2430432A}"/>
              </a:ext>
            </a:extLst>
          </p:cNvPr>
          <p:cNvSpPr>
            <a:spLocks noGrp="1"/>
          </p:cNvSpPr>
          <p:nvPr>
            <p:ph idx="1"/>
          </p:nvPr>
        </p:nvSpPr>
        <p:spPr>
          <a:xfrm>
            <a:off x="1251678" y="1079863"/>
            <a:ext cx="10178322" cy="5286103"/>
          </a:xfrm>
        </p:spPr>
        <p:txBody>
          <a:bodyPr>
            <a:normAutofit lnSpcReduction="10000"/>
          </a:bodyPr>
          <a:lstStyle/>
          <a:p>
            <a:pPr marL="0" indent="0">
              <a:buNone/>
            </a:pPr>
            <a:r>
              <a:rPr lang="en-US" dirty="0" smtClean="0"/>
              <a:t> </a:t>
            </a:r>
          </a:p>
          <a:p>
            <a:pPr>
              <a:buFont typeface="Wingdings" panose="05000000000000000000" pitchFamily="2" charset="2"/>
              <a:buChar char="Ø"/>
            </a:pPr>
            <a:r>
              <a:rPr lang="en-IN" sz="2800" b="1" dirty="0" smtClean="0"/>
              <a:t>Software </a:t>
            </a:r>
            <a:r>
              <a:rPr lang="en-IN" sz="2800" b="1" dirty="0"/>
              <a:t>Requirements: </a:t>
            </a:r>
            <a:endParaRPr lang="en-IN" sz="2800" b="1" dirty="0" smtClean="0"/>
          </a:p>
          <a:p>
            <a:pPr marL="0" indent="0">
              <a:buNone/>
            </a:pPr>
            <a:r>
              <a:rPr lang="en-IN" dirty="0"/>
              <a:t> </a:t>
            </a:r>
            <a:r>
              <a:rPr lang="en-IN" dirty="0" smtClean="0"/>
              <a:t>   </a:t>
            </a:r>
            <a:r>
              <a:rPr lang="en-IN" sz="2400" dirty="0"/>
              <a:t>Operating System</a:t>
            </a:r>
            <a:r>
              <a:rPr lang="en-IN" dirty="0"/>
              <a:t>: Windows 7 or more </a:t>
            </a:r>
            <a:r>
              <a:rPr lang="en-IN" dirty="0" smtClean="0"/>
              <a:t> </a:t>
            </a:r>
          </a:p>
          <a:p>
            <a:pPr marL="0" indent="0">
              <a:buNone/>
            </a:pPr>
            <a:r>
              <a:rPr lang="en-IN" dirty="0"/>
              <a:t> </a:t>
            </a:r>
            <a:r>
              <a:rPr lang="en-IN" dirty="0" smtClean="0"/>
              <a:t>   </a:t>
            </a:r>
            <a:r>
              <a:rPr lang="en-IN" sz="2400" dirty="0" smtClean="0"/>
              <a:t>Coding </a:t>
            </a:r>
            <a:r>
              <a:rPr lang="en-IN" sz="2400" dirty="0"/>
              <a:t>Language</a:t>
            </a:r>
            <a:r>
              <a:rPr lang="en-IN" dirty="0"/>
              <a:t>: </a:t>
            </a:r>
            <a:r>
              <a:rPr lang="en-IN" dirty="0" smtClean="0"/>
              <a:t>HTML5,CSS,BOOTSTRAP &amp; PHP </a:t>
            </a:r>
          </a:p>
          <a:p>
            <a:pPr marL="0" indent="0">
              <a:buNone/>
            </a:pPr>
            <a:r>
              <a:rPr lang="en-IN" dirty="0"/>
              <a:t> </a:t>
            </a:r>
            <a:r>
              <a:rPr lang="en-IN" dirty="0" smtClean="0"/>
              <a:t>   </a:t>
            </a:r>
            <a:r>
              <a:rPr lang="en-IN" sz="2400" dirty="0" smtClean="0"/>
              <a:t>Database</a:t>
            </a:r>
            <a:r>
              <a:rPr lang="en-IN" dirty="0" smtClean="0"/>
              <a:t>: MYSQL</a:t>
            </a:r>
          </a:p>
          <a:p>
            <a:pPr marL="0" indent="0">
              <a:buNone/>
            </a:pPr>
            <a:endParaRPr lang="en-IN" dirty="0"/>
          </a:p>
          <a:p>
            <a:pPr>
              <a:buFont typeface="Wingdings" panose="05000000000000000000" pitchFamily="2" charset="2"/>
              <a:buChar char="Ø"/>
            </a:pPr>
            <a:r>
              <a:rPr lang="en-IN" sz="2800" b="1" dirty="0"/>
              <a:t>Hardware </a:t>
            </a:r>
            <a:r>
              <a:rPr lang="en-IN" sz="2800" b="1" dirty="0" smtClean="0"/>
              <a:t>Requirements</a:t>
            </a:r>
            <a:r>
              <a:rPr lang="en-IN" sz="2800" b="1" dirty="0"/>
              <a:t>:</a:t>
            </a:r>
            <a:endParaRPr lang="en-IN" sz="2800" b="1" dirty="0" smtClean="0"/>
          </a:p>
          <a:p>
            <a:pPr marL="0" indent="0">
              <a:buNone/>
            </a:pPr>
            <a:r>
              <a:rPr lang="en-IN" sz="2400" dirty="0"/>
              <a:t> </a:t>
            </a:r>
            <a:r>
              <a:rPr lang="en-IN" sz="2400" dirty="0" smtClean="0"/>
              <a:t>    Personal computer </a:t>
            </a:r>
            <a:r>
              <a:rPr lang="en-IN" sz="2400" dirty="0"/>
              <a:t>with keyboard and mouse maintained with uninterrupted power supply.  </a:t>
            </a:r>
            <a:endParaRPr lang="en-IN" sz="2400" dirty="0" smtClean="0"/>
          </a:p>
          <a:p>
            <a:pPr marL="0" indent="0">
              <a:buNone/>
            </a:pPr>
            <a:r>
              <a:rPr lang="en-IN" dirty="0"/>
              <a:t> </a:t>
            </a:r>
            <a:r>
              <a:rPr lang="en-IN" dirty="0" smtClean="0"/>
              <a:t>    </a:t>
            </a:r>
            <a:r>
              <a:rPr lang="en-IN" sz="2400" dirty="0" smtClean="0"/>
              <a:t>Processor</a:t>
            </a:r>
            <a:r>
              <a:rPr lang="en-IN" dirty="0" smtClean="0"/>
              <a:t>: I3 or above            </a:t>
            </a:r>
          </a:p>
          <a:p>
            <a:pPr marL="0" indent="0">
              <a:buNone/>
            </a:pPr>
            <a:r>
              <a:rPr lang="en-IN" dirty="0" smtClean="0"/>
              <a:t>     </a:t>
            </a:r>
            <a:r>
              <a:rPr lang="en-IN" sz="2400" dirty="0" smtClean="0"/>
              <a:t>RAM</a:t>
            </a:r>
            <a:r>
              <a:rPr lang="en-IN" dirty="0"/>
              <a:t>: 1</a:t>
            </a:r>
            <a:r>
              <a:rPr lang="en-IN" dirty="0" smtClean="0"/>
              <a:t>GB </a:t>
            </a:r>
            <a:r>
              <a:rPr lang="en-IN" dirty="0"/>
              <a:t>or more </a:t>
            </a:r>
            <a:endParaRPr lang="en-IN" dirty="0" smtClean="0"/>
          </a:p>
          <a:p>
            <a:pPr marL="0" indent="0">
              <a:buNone/>
            </a:pPr>
            <a:endParaRPr lang="en-US" dirty="0"/>
          </a:p>
        </p:txBody>
      </p:sp>
    </p:spTree>
    <p:extLst>
      <p:ext uri="{BB962C8B-B14F-4D97-AF65-F5344CB8AC3E}">
        <p14:creationId xmlns:p14="http://schemas.microsoft.com/office/powerpoint/2010/main" val="463697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71649"/>
          </a:xfrm>
        </p:spPr>
        <p:txBody>
          <a:bodyPr>
            <a:noAutofit/>
          </a:bodyPr>
          <a:lstStyle/>
          <a:p>
            <a:r>
              <a:rPr lang="en-IN" sz="3600" dirty="0" smtClean="0">
                <a:latin typeface="Bodoni MT" panose="02070603080606020203" pitchFamily="18" charset="0"/>
              </a:rPr>
              <a:t>SIGNIFICANCE OF USECASE IN     DESIGNING</a:t>
            </a:r>
            <a:endParaRPr lang="en-IN" sz="3600" dirty="0">
              <a:latin typeface="Bodoni MT" panose="02070603080606020203" pitchFamily="18" charset="0"/>
            </a:endParaRPr>
          </a:p>
        </p:txBody>
      </p:sp>
      <p:sp>
        <p:nvSpPr>
          <p:cNvPr id="6" name="Content Placeholder 5"/>
          <p:cNvSpPr>
            <a:spLocks noGrp="1"/>
          </p:cNvSpPr>
          <p:nvPr>
            <p:ph idx="1"/>
          </p:nvPr>
        </p:nvSpPr>
        <p:spPr>
          <a:xfrm>
            <a:off x="1251678" y="1445623"/>
            <a:ext cx="10178322" cy="4981303"/>
          </a:xfrm>
        </p:spPr>
        <p:txBody>
          <a:bodyPr/>
          <a:lstStyle/>
          <a:p>
            <a:pPr>
              <a:buFont typeface="Wingdings" panose="05000000000000000000" pitchFamily="2" charset="2"/>
              <a:buChar char="Ø"/>
            </a:pPr>
            <a:r>
              <a:rPr lang="en-IN" dirty="0"/>
              <a:t>Use-case diagrams graphically represent system </a:t>
            </a:r>
            <a:r>
              <a:rPr lang="en-IN" dirty="0" smtClean="0"/>
              <a:t>behaviour</a:t>
            </a:r>
            <a:r>
              <a:rPr lang="en-IN" dirty="0"/>
              <a:t>. These diagrams present a high level view of how the system is used as viewed from an outsider’s perspective. </a:t>
            </a:r>
          </a:p>
          <a:p>
            <a:pPr>
              <a:buFont typeface="Wingdings" panose="05000000000000000000" pitchFamily="2" charset="2"/>
              <a:buChar char="Ø"/>
            </a:pPr>
            <a:r>
              <a:rPr lang="en-IN" dirty="0" smtClean="0"/>
              <a:t>Use-case </a:t>
            </a:r>
            <a:r>
              <a:rPr lang="en-IN" dirty="0"/>
              <a:t>diagrams can be used during analysis to capture the system requirements and to understand how the system should work. During the design phase, you can use use-case diagrams to specify the </a:t>
            </a:r>
            <a:r>
              <a:rPr lang="en-IN" dirty="0" smtClean="0"/>
              <a:t>behaviour </a:t>
            </a:r>
            <a:r>
              <a:rPr lang="en-IN" dirty="0"/>
              <a:t>of the system as implemented. </a:t>
            </a:r>
          </a:p>
          <a:p>
            <a:pPr>
              <a:buFont typeface="Wingdings" panose="05000000000000000000" pitchFamily="2" charset="2"/>
              <a:buChar char="Ø"/>
            </a:pPr>
            <a:r>
              <a:rPr lang="en-IN" dirty="0" smtClean="0"/>
              <a:t>Actors and Use case’s plays key role in use case diagrams. </a:t>
            </a:r>
            <a:r>
              <a:rPr lang="en-IN" dirty="0"/>
              <a:t>An actor is a stereotype of a class and is depicted as a “stickman” on a use-case </a:t>
            </a:r>
            <a:r>
              <a:rPr lang="en-IN" dirty="0" smtClean="0"/>
              <a:t>diagram</a:t>
            </a:r>
            <a:r>
              <a:rPr lang="en-IN" dirty="0"/>
              <a:t> </a:t>
            </a:r>
            <a:r>
              <a:rPr lang="en-IN" dirty="0" smtClean="0"/>
              <a:t>and </a:t>
            </a:r>
            <a:r>
              <a:rPr lang="en-IN" dirty="0"/>
              <a:t>Use case can be described as a specific way of using the system from a user’s </a:t>
            </a:r>
            <a:r>
              <a:rPr lang="en-IN" dirty="0" smtClean="0"/>
              <a:t>perspective.</a:t>
            </a:r>
            <a:endParaRPr lang="en-IN" dirty="0"/>
          </a:p>
          <a:p>
            <a:pPr>
              <a:buFont typeface="Wingdings" panose="05000000000000000000" pitchFamily="2" charset="2"/>
              <a:buChar char="Ø"/>
            </a:pPr>
            <a:r>
              <a:rPr lang="en-IN" dirty="0" smtClean="0"/>
              <a:t>                        </a:t>
            </a:r>
            <a:r>
              <a:rPr lang="en-IN" u="sng" dirty="0" smtClean="0"/>
              <a:t> ACTOR</a:t>
            </a:r>
            <a:r>
              <a:rPr lang="en-IN" dirty="0" smtClean="0"/>
              <a:t>                                            </a:t>
            </a:r>
            <a:r>
              <a:rPr lang="en-IN" u="sng" dirty="0" smtClean="0"/>
              <a:t>USE-CASE</a:t>
            </a:r>
          </a:p>
          <a:p>
            <a:pPr marL="0" indent="0">
              <a:buNone/>
            </a:pPr>
            <a:endParaRPr lang="en-IN" u="sng" dirty="0"/>
          </a:p>
          <a:p>
            <a:pPr marL="0" indent="0">
              <a:buNone/>
            </a:pPr>
            <a:r>
              <a:rPr lang="en-IN" u="sng" dirty="0" smtClean="0"/>
              <a:t>             </a:t>
            </a:r>
            <a:endParaRPr lang="en-IN" u="sng" dirty="0"/>
          </a:p>
        </p:txBody>
      </p:sp>
      <p:pic>
        <p:nvPicPr>
          <p:cNvPr id="8" name="Picture 7"/>
          <p:cNvPicPr/>
          <p:nvPr/>
        </p:nvPicPr>
        <p:blipFill>
          <a:blip r:embed="rId2"/>
          <a:stretch>
            <a:fillRect/>
          </a:stretch>
        </p:blipFill>
        <p:spPr>
          <a:xfrm>
            <a:off x="3013167" y="4959531"/>
            <a:ext cx="1314994" cy="1467395"/>
          </a:xfrm>
          <a:prstGeom prst="rect">
            <a:avLst/>
          </a:prstGeom>
        </p:spPr>
      </p:pic>
      <p:grpSp>
        <p:nvGrpSpPr>
          <p:cNvPr id="9" name="Group 8"/>
          <p:cNvGrpSpPr/>
          <p:nvPr/>
        </p:nvGrpSpPr>
        <p:grpSpPr>
          <a:xfrm>
            <a:off x="6777446" y="5190308"/>
            <a:ext cx="2203268" cy="811076"/>
            <a:chOff x="0" y="0"/>
            <a:chExt cx="914400" cy="511810"/>
          </a:xfrm>
        </p:grpSpPr>
        <p:sp>
          <p:nvSpPr>
            <p:cNvPr id="10" name="Shape 2452"/>
            <p:cNvSpPr/>
            <p:nvPr/>
          </p:nvSpPr>
          <p:spPr>
            <a:xfrm>
              <a:off x="0" y="0"/>
              <a:ext cx="914400" cy="511810"/>
            </a:xfrm>
            <a:custGeom>
              <a:avLst/>
              <a:gdLst/>
              <a:ahLst/>
              <a:cxnLst/>
              <a:rect l="0" t="0" r="0" b="0"/>
              <a:pathLst>
                <a:path w="914400" h="511810">
                  <a:moveTo>
                    <a:pt x="457200" y="0"/>
                  </a:moveTo>
                  <a:cubicBezTo>
                    <a:pt x="204724" y="0"/>
                    <a:pt x="0" y="114554"/>
                    <a:pt x="0" y="255905"/>
                  </a:cubicBezTo>
                  <a:cubicBezTo>
                    <a:pt x="0" y="397256"/>
                    <a:pt x="204724" y="511810"/>
                    <a:pt x="457200" y="511810"/>
                  </a:cubicBezTo>
                  <a:cubicBezTo>
                    <a:pt x="709676" y="511810"/>
                    <a:pt x="914400" y="397256"/>
                    <a:pt x="914400" y="255905"/>
                  </a:cubicBezTo>
                  <a:cubicBezTo>
                    <a:pt x="914400" y="114554"/>
                    <a:pt x="709676" y="0"/>
                    <a:pt x="457200" y="0"/>
                  </a:cubicBezTo>
                  <a:close/>
                </a:path>
              </a:pathLst>
            </a:custGeom>
            <a:ln w="9525" cap="rnd">
              <a:round/>
            </a:ln>
          </p:spPr>
          <p:style>
            <a:lnRef idx="1">
              <a:srgbClr val="000000"/>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111696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C4A3-530D-433A-956F-BDFFF54367FD}"/>
              </a:ext>
            </a:extLst>
          </p:cNvPr>
          <p:cNvSpPr>
            <a:spLocks noGrp="1"/>
          </p:cNvSpPr>
          <p:nvPr>
            <p:ph type="title"/>
          </p:nvPr>
        </p:nvSpPr>
        <p:spPr>
          <a:xfrm>
            <a:off x="1251678" y="382385"/>
            <a:ext cx="10178322" cy="697478"/>
          </a:xfrm>
        </p:spPr>
        <p:txBody>
          <a:bodyPr>
            <a:normAutofit/>
          </a:bodyPr>
          <a:lstStyle/>
          <a:p>
            <a:r>
              <a:rPr lang="en-US" sz="4000" dirty="0" smtClean="0">
                <a:latin typeface="Bodoni MT" panose="02070603080606020203" pitchFamily="18" charset="0"/>
              </a:rPr>
              <a:t>USECASE DIAGRAM:ORGO-V-MART</a:t>
            </a:r>
            <a:endParaRPr lang="en-US" sz="4000" dirty="0">
              <a:latin typeface="Bodoni MT" panose="020706030806060202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763" y="1288868"/>
            <a:ext cx="9337945" cy="5199017"/>
          </a:xfrm>
        </p:spPr>
      </p:pic>
    </p:spTree>
    <p:extLst>
      <p:ext uri="{BB962C8B-B14F-4D97-AF65-F5344CB8AC3E}">
        <p14:creationId xmlns:p14="http://schemas.microsoft.com/office/powerpoint/2010/main" val="24306207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C3B48-99E5-4B5C-8E49-15C2A9552F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Freeform 10">
            <a:extLst>
              <a:ext uri="{FF2B5EF4-FFF2-40B4-BE49-F238E27FC236}">
                <a16:creationId xmlns:a16="http://schemas.microsoft.com/office/drawing/2014/main" id="{C67B4E51-3288-4A1F-A92C-87C9401EDE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D3E95A6B-F840-413C-9E78-C33C02FFA4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BED5F35-4EFC-4B1A-A685-D0FE2F7AD39C}"/>
              </a:ext>
            </a:extLst>
          </p:cNvPr>
          <p:cNvSpPr>
            <a:spLocks noGrp="1"/>
          </p:cNvSpPr>
          <p:nvPr>
            <p:ph type="title"/>
          </p:nvPr>
        </p:nvSpPr>
        <p:spPr>
          <a:xfrm>
            <a:off x="7872549" y="1541417"/>
            <a:ext cx="3921905" cy="931818"/>
          </a:xfrm>
        </p:spPr>
        <p:txBody>
          <a:bodyPr anchor="ctr">
            <a:normAutofit fontScale="90000"/>
          </a:bodyPr>
          <a:lstStyle/>
          <a:p>
            <a:r>
              <a:rPr lang="en-US" sz="3100" u="sng" dirty="0" smtClean="0">
                <a:latin typeface="Bodoni MT" panose="02070603080606020203" pitchFamily="18" charset="0"/>
                <a:cs typeface="Times New Roman" panose="02020603050405020304" pitchFamily="18" charset="0"/>
              </a:rPr>
              <a:t>ACTIVITY DIAGRAM:SIGNUP</a:t>
            </a:r>
            <a:br>
              <a:rPr lang="en-US" sz="3100" u="sng" dirty="0" smtClean="0">
                <a:latin typeface="Bodoni MT" panose="02070603080606020203" pitchFamily="18" charset="0"/>
                <a:cs typeface="Times New Roman" panose="02020603050405020304" pitchFamily="18" charset="0"/>
              </a:rPr>
            </a:br>
            <a:r>
              <a:rPr lang="en-US" sz="2800" dirty="0">
                <a:latin typeface="Bodoni MT" panose="02070603080606020203" pitchFamily="18" charset="0"/>
                <a:cs typeface="Times New Roman" panose="02020603050405020304" pitchFamily="18" charset="0"/>
              </a:rPr>
              <a:t> </a:t>
            </a:r>
            <a:endParaRPr lang="en-US" sz="1600" u="sng" dirty="0">
              <a:latin typeface="Bodoni MT" panose="02070603080606020203"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13" y="286880"/>
            <a:ext cx="6339839" cy="6284240"/>
          </a:xfrm>
        </p:spPr>
      </p:pic>
      <p:sp>
        <p:nvSpPr>
          <p:cNvPr id="7" name="Rectangle 6"/>
          <p:cNvSpPr/>
          <p:nvPr/>
        </p:nvSpPr>
        <p:spPr>
          <a:xfrm>
            <a:off x="7872548" y="2828836"/>
            <a:ext cx="4188823" cy="2554545"/>
          </a:xfrm>
          <a:prstGeom prst="rect">
            <a:avLst/>
          </a:prstGeom>
        </p:spPr>
        <p:txBody>
          <a:bodyPr wrap="square">
            <a:spAutoFit/>
          </a:bodyPr>
          <a:lstStyle/>
          <a:p>
            <a:pPr marL="285750" indent="-285750">
              <a:buFont typeface="Wingdings" panose="05000000000000000000" pitchFamily="2" charset="2"/>
              <a:buChar char="Ø"/>
            </a:pPr>
            <a:r>
              <a:rPr lang="en-IN" sz="2000" dirty="0"/>
              <a:t>The purpose of Activity diagram is to provide a view of flows and what is going on inside a use case or among several classes. </a:t>
            </a:r>
            <a:endParaRPr lang="en-IN" sz="2000" dirty="0" smtClean="0"/>
          </a:p>
          <a:p>
            <a:endParaRPr lang="en-IN" sz="2000" dirty="0"/>
          </a:p>
          <a:p>
            <a:pPr marL="285750" indent="-285750">
              <a:buFont typeface="Wingdings" panose="05000000000000000000" pitchFamily="2" charset="2"/>
              <a:buChar char="Ø"/>
            </a:pPr>
            <a:r>
              <a:rPr lang="en-IN" sz="2000" dirty="0" smtClean="0"/>
              <a:t>Activity </a:t>
            </a:r>
            <a:r>
              <a:rPr lang="en-IN" sz="2000" dirty="0"/>
              <a:t>diagrams are very similar to a flowchart because you can model a workflow from </a:t>
            </a:r>
            <a:r>
              <a:rPr lang="en-IN" sz="2000" dirty="0" smtClean="0"/>
              <a:t>activity to activity.</a:t>
            </a:r>
            <a:endParaRPr lang="en-IN" sz="2000" dirty="0"/>
          </a:p>
        </p:txBody>
      </p:sp>
    </p:spTree>
    <p:extLst>
      <p:ext uri="{BB962C8B-B14F-4D97-AF65-F5344CB8AC3E}">
        <p14:creationId xmlns:p14="http://schemas.microsoft.com/office/powerpoint/2010/main" val="2067219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0183-98AF-438D-AC1C-0AF4CC28DBD3}"/>
              </a:ext>
            </a:extLst>
          </p:cNvPr>
          <p:cNvSpPr>
            <a:spLocks noGrp="1"/>
          </p:cNvSpPr>
          <p:nvPr>
            <p:ph type="title"/>
          </p:nvPr>
        </p:nvSpPr>
        <p:spPr>
          <a:xfrm>
            <a:off x="1251678" y="382385"/>
            <a:ext cx="10178322" cy="1010986"/>
          </a:xfrm>
        </p:spPr>
        <p:txBody>
          <a:bodyPr>
            <a:normAutofit fontScale="90000"/>
          </a:bodyPr>
          <a:lstStyle/>
          <a:p>
            <a:r>
              <a:rPr lang="en-US" sz="4000" dirty="0" smtClean="0">
                <a:latin typeface="Bodoni MT" panose="02070603080606020203" pitchFamily="18" charset="0"/>
              </a:rPr>
              <a:t>Activity diagram for Ordering    items</a:t>
            </a:r>
            <a:endParaRPr lang="en-US" sz="4000" dirty="0">
              <a:latin typeface="Bodoni MT" panose="020706030806060202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324" y="1393371"/>
            <a:ext cx="6592389" cy="5024845"/>
          </a:xfrm>
        </p:spPr>
      </p:pic>
    </p:spTree>
    <p:extLst>
      <p:ext uri="{BB962C8B-B14F-4D97-AF65-F5344CB8AC3E}">
        <p14:creationId xmlns:p14="http://schemas.microsoft.com/office/powerpoint/2010/main" val="1071080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92982" y="583474"/>
            <a:ext cx="4650378" cy="5755422"/>
          </a:xfrm>
          <a:prstGeom prst="rect">
            <a:avLst/>
          </a:prstGeom>
          <a:noFill/>
        </p:spPr>
        <p:txBody>
          <a:bodyPr wrap="square" rtlCol="0">
            <a:spAutoFit/>
          </a:bodyPr>
          <a:lstStyle/>
          <a:p>
            <a:r>
              <a:rPr lang="en-IN" sz="3200" u="sng" dirty="0" smtClean="0">
                <a:latin typeface="Bodoni MT" panose="02070603080606020203" pitchFamily="18" charset="0"/>
              </a:rPr>
              <a:t>SEQUANCE DIAGRAM</a:t>
            </a:r>
          </a:p>
          <a:p>
            <a:endParaRPr lang="en-IN" sz="2400" dirty="0" smtClean="0"/>
          </a:p>
          <a:p>
            <a:pPr marL="342900" indent="-342900">
              <a:buFont typeface="Wingdings" panose="05000000000000000000" pitchFamily="2" charset="2"/>
              <a:buChar char="Ø"/>
            </a:pPr>
            <a:r>
              <a:rPr lang="en-IN" sz="2000" dirty="0" smtClean="0"/>
              <a:t>A </a:t>
            </a:r>
            <a:r>
              <a:rPr lang="en-IN" sz="2000" dirty="0"/>
              <a:t>sequence diagram is a graphical view of a scenario that shows object interaction in a time based sequence-- what happens first, what happens next. A sequence diagram should not draw for alternative flow. </a:t>
            </a:r>
            <a:endParaRPr lang="en-IN" sz="2000" dirty="0" smtClean="0"/>
          </a:p>
          <a:p>
            <a:endParaRPr lang="en-IN" sz="2000" dirty="0" smtClean="0"/>
          </a:p>
          <a:p>
            <a:endParaRPr lang="en-IN" sz="2000" dirty="0" smtClean="0"/>
          </a:p>
          <a:p>
            <a:endParaRPr lang="en-IN" sz="2000" dirty="0"/>
          </a:p>
          <a:p>
            <a:r>
              <a:rPr lang="en-IN" sz="2000" dirty="0">
                <a:latin typeface="Bodoni MT" panose="02070603080606020203" pitchFamily="18" charset="0"/>
              </a:rPr>
              <a:t> </a:t>
            </a:r>
            <a:r>
              <a:rPr lang="en-IN" sz="2000" dirty="0" smtClean="0">
                <a:latin typeface="Bodoni MT" panose="02070603080606020203" pitchFamily="18" charset="0"/>
              </a:rPr>
              <a:t>                SEQUANCE DIAGRAM FOR</a:t>
            </a:r>
            <a:endParaRPr lang="en-IN" sz="2000" u="sng" dirty="0">
              <a:latin typeface="Bodoni MT" panose="02070603080606020203" pitchFamily="18" charset="0"/>
            </a:endParaRPr>
          </a:p>
          <a:p>
            <a:r>
              <a:rPr lang="en-IN" sz="3200" dirty="0" smtClean="0">
                <a:latin typeface="Bodoni MT" panose="02070603080606020203" pitchFamily="18" charset="0"/>
              </a:rPr>
              <a:t>           </a:t>
            </a:r>
            <a:r>
              <a:rPr lang="en-IN" sz="2000" dirty="0" smtClean="0">
                <a:latin typeface="Bodoni MT" panose="02070603080606020203" pitchFamily="18" charset="0"/>
              </a:rPr>
              <a:t>ORDERING ITEMS</a:t>
            </a:r>
            <a:endParaRPr lang="en-IN" sz="2000" u="sng" dirty="0" smtClean="0">
              <a:latin typeface="Bodoni MT" panose="02070603080606020203" pitchFamily="18" charset="0"/>
            </a:endParaRPr>
          </a:p>
          <a:p>
            <a:endParaRPr lang="en-IN" sz="4000" dirty="0">
              <a:latin typeface="Bodoni MT" panose="02070603080606020203" pitchFamily="18" charset="0"/>
            </a:endParaRPr>
          </a:p>
          <a:p>
            <a:endParaRPr lang="en-IN" sz="4000" dirty="0">
              <a:latin typeface="Bodoni MT" panose="02070603080606020203" pitchFamily="18" charset="0"/>
            </a:endParaRPr>
          </a:p>
        </p:txBody>
      </p:sp>
      <p:sp>
        <p:nvSpPr>
          <p:cNvPr id="4" name="Left Arrow 3"/>
          <p:cNvSpPr/>
          <p:nvPr/>
        </p:nvSpPr>
        <p:spPr>
          <a:xfrm>
            <a:off x="7289073" y="4345578"/>
            <a:ext cx="618309" cy="4236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 y="670560"/>
            <a:ext cx="6799408" cy="5704114"/>
          </a:xfrm>
          <a:prstGeom prst="rect">
            <a:avLst/>
          </a:prstGeom>
        </p:spPr>
      </p:pic>
    </p:spTree>
    <p:extLst>
      <p:ext uri="{BB962C8B-B14F-4D97-AF65-F5344CB8AC3E}">
        <p14:creationId xmlns:p14="http://schemas.microsoft.com/office/powerpoint/2010/main" val="1327293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688769"/>
          </a:xfrm>
        </p:spPr>
        <p:txBody>
          <a:bodyPr>
            <a:normAutofit/>
          </a:bodyPr>
          <a:lstStyle/>
          <a:p>
            <a:r>
              <a:rPr lang="en-IN" sz="4000" dirty="0" smtClean="0">
                <a:latin typeface="Bodoni MT" panose="02070603080606020203" pitchFamily="18" charset="0"/>
              </a:rPr>
              <a:t>COLLABORATION DIAGRAMS:</a:t>
            </a:r>
            <a:endParaRPr lang="en-IN" sz="4000" dirty="0">
              <a:latin typeface="Bodoni MT" panose="02070603080606020203" pitchFamily="18" charset="0"/>
            </a:endParaRPr>
          </a:p>
        </p:txBody>
      </p:sp>
      <p:sp>
        <p:nvSpPr>
          <p:cNvPr id="3" name="Content Placeholder 2"/>
          <p:cNvSpPr>
            <a:spLocks noGrp="1"/>
          </p:cNvSpPr>
          <p:nvPr>
            <p:ph sz="half" idx="1"/>
          </p:nvPr>
        </p:nvSpPr>
        <p:spPr>
          <a:xfrm>
            <a:off x="1257300" y="1288869"/>
            <a:ext cx="4504399" cy="5155474"/>
          </a:xfrm>
        </p:spPr>
        <p:txBody>
          <a:bodyPr/>
          <a:lstStyle/>
          <a:p>
            <a:pPr>
              <a:buFont typeface="Wingdings" panose="05000000000000000000" pitchFamily="2" charset="2"/>
              <a:buChar char="Ø"/>
            </a:pPr>
            <a:r>
              <a:rPr lang="en-IN" dirty="0" smtClean="0"/>
              <a:t>FOR SIGNUP/REGISTRATION</a:t>
            </a:r>
            <a:endParaRPr lang="en-IN" dirty="0"/>
          </a:p>
        </p:txBody>
      </p:sp>
      <p:sp>
        <p:nvSpPr>
          <p:cNvPr id="4" name="Content Placeholder 3"/>
          <p:cNvSpPr>
            <a:spLocks noGrp="1"/>
          </p:cNvSpPr>
          <p:nvPr>
            <p:ph sz="half" idx="2"/>
          </p:nvPr>
        </p:nvSpPr>
        <p:spPr>
          <a:xfrm>
            <a:off x="6647796" y="1288869"/>
            <a:ext cx="4800600" cy="5155474"/>
          </a:xfrm>
        </p:spPr>
        <p:txBody>
          <a:bodyPr/>
          <a:lstStyle/>
          <a:p>
            <a:pPr>
              <a:buFont typeface="Wingdings" panose="05000000000000000000" pitchFamily="2" charset="2"/>
              <a:buChar char="Ø"/>
            </a:pPr>
            <a:r>
              <a:rPr lang="en-IN" dirty="0" smtClean="0"/>
              <a:t>FOR ORDERING ITEMS</a:t>
            </a:r>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1686878"/>
            <a:ext cx="4165053" cy="475746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246" y="1655738"/>
            <a:ext cx="5878285" cy="5006320"/>
          </a:xfrm>
          <a:prstGeom prst="rect">
            <a:avLst/>
          </a:prstGeom>
        </p:spPr>
      </p:pic>
    </p:spTree>
    <p:extLst>
      <p:ext uri="{BB962C8B-B14F-4D97-AF65-F5344CB8AC3E}">
        <p14:creationId xmlns:p14="http://schemas.microsoft.com/office/powerpoint/2010/main" val="935614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916208_Getting to know your teacher_RVA_v2" id="{9D60EAE5-D0A0-4E9F-AE23-1B333D14ABD6}" vid="{DD8DD7D2-976B-4092-A04B-0CF2FAEFF7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5A714DE-2D72-4B69-B5D2-B9FD427417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D0167F-E486-4F9B-83E2-993954E11F03}">
  <ds:schemaRefs>
    <ds:schemaRef ds:uri="http://schemas.microsoft.com/sharepoint/v3/contenttype/forms"/>
  </ds:schemaRefs>
</ds:datastoreItem>
</file>

<file path=customXml/itemProps3.xml><?xml version="1.0" encoding="utf-8"?>
<ds:datastoreItem xmlns:ds="http://schemas.openxmlformats.org/officeDocument/2006/customXml" ds:itemID="{BDB3E54F-9BB9-4821-81E3-A4EFEC7BD0AD}">
  <ds:schemaRefs>
    <ds:schemaRef ds:uri="http://schemas.microsoft.com/office/infopath/2007/PartnerControls"/>
    <ds:schemaRef ds:uri="http://schemas.microsoft.com/office/2006/metadata/properties"/>
    <ds:schemaRef ds:uri="http://schemas.microsoft.com/office/2006/documentManagement/types"/>
    <ds:schemaRef ds:uri="http://purl.org/dc/dcmitype/"/>
    <ds:schemaRef ds:uri="16c05727-aa75-4e4a-9b5f-8a80a1165891"/>
    <ds:schemaRef ds:uri="71af3243-3dd4-4a8d-8c0d-dd76da1f02a5"/>
    <ds:schemaRef ds:uri="http://purl.org/dc/elements/1.1/"/>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Getting to know your teacher</Template>
  <TotalTime>0</TotalTime>
  <Words>504</Words>
  <Application>Microsoft Office PowerPoint</Application>
  <PresentationFormat>Widescreen</PresentationFormat>
  <Paragraphs>75</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 Rounded MT Bold</vt:lpstr>
      <vt:lpstr>Bodoni MT</vt:lpstr>
      <vt:lpstr>Calibri</vt:lpstr>
      <vt:lpstr>Gill Sans MT</vt:lpstr>
      <vt:lpstr>Impact</vt:lpstr>
      <vt:lpstr>Lucida Handwriting</vt:lpstr>
      <vt:lpstr>Times New Roman</vt:lpstr>
      <vt:lpstr>Wingdings</vt:lpstr>
      <vt:lpstr>Badge</vt:lpstr>
      <vt:lpstr>   RVR&amp;JC COLLEGE OF  ENGINEERIng         Mini-project ONLINE-ORGANIC-VEG  MART </vt:lpstr>
      <vt:lpstr>             PROBLEM STATEMENT</vt:lpstr>
      <vt:lpstr>          SYSTEM REQUIREMENTS</vt:lpstr>
      <vt:lpstr>SIGNIFICANCE OF USECASE IN     DESIGNING</vt:lpstr>
      <vt:lpstr>USECASE DIAGRAM:ORGO-V-MART</vt:lpstr>
      <vt:lpstr>ACTIVITY DIAGRAM:SIGNUP  </vt:lpstr>
      <vt:lpstr>Activity diagram for Ordering    items</vt:lpstr>
      <vt:lpstr>PowerPoint Presentation</vt:lpstr>
      <vt:lpstr>COLLABORATION DIAGRAMS:</vt:lpstr>
      <vt:lpstr>PowerPoint Presentation</vt:lpstr>
      <vt:lpstr>SCREEN SHOTS OF IMPLEMENATATION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Slide Tite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2021-11-14T07:21:01Z</dcterms:created>
  <dcterms:modified xsi:type="dcterms:W3CDTF">2021-12-20T19:30:38Z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